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4058" r:id="rId2"/>
  </p:sldMasterIdLst>
  <p:notesMasterIdLst>
    <p:notesMasterId r:id="rId10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ngyu Ma" initials="T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FF"/>
    <a:srgbClr val="0099FF"/>
    <a:srgbClr val="FF2600"/>
    <a:srgbClr val="9A44DC"/>
    <a:srgbClr val="FF9300"/>
    <a:srgbClr val="582AA0"/>
    <a:srgbClr val="1E4055"/>
    <a:srgbClr val="272727"/>
    <a:srgbClr val="B14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3" autoAdjust="0"/>
    <p:restoredTop sz="86684"/>
  </p:normalViewPr>
  <p:slideViewPr>
    <p:cSldViewPr snapToGrid="0">
      <p:cViewPr varScale="1">
        <p:scale>
          <a:sx n="108" d="100"/>
          <a:sy n="108" d="100"/>
        </p:scale>
        <p:origin x="328" y="19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3B82-3B23-4184-8AB4-70D5EF1C3924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40277-2AFB-49CE-AF0D-E92FEC8FB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8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30709" y="2839183"/>
            <a:ext cx="8585860" cy="4571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5905" y="280283"/>
            <a:ext cx="8580664" cy="248716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011668" y="2830581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335" y="34416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156314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1168" y="2936176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1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66540"/>
            <a:ext cx="8563356" cy="97677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12066"/>
            <a:ext cx="8563356" cy="4563836"/>
          </a:xfrm>
        </p:spPr>
        <p:txBody>
          <a:bodyPr>
            <a:noAutofit/>
          </a:bodyPr>
          <a:lstStyle>
            <a:lvl1pPr marL="182880" indent="-182880">
              <a:buFont typeface="Wingdings" panose="05000000000000000000" pitchFamily="2" charset="2"/>
              <a:buChar char="Ø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182880">
              <a:buFont typeface="Wingdings" charset="2"/>
              <a:buChar char="Ø"/>
              <a:defRPr sz="2200">
                <a:latin typeface="Calibri" charset="0"/>
                <a:ea typeface="Calibri" charset="0"/>
                <a:cs typeface="Calibri" charset="0"/>
              </a:defRPr>
            </a:lvl2pPr>
            <a:lvl3pPr>
              <a:defRPr sz="2200">
                <a:latin typeface="Calibri" charset="0"/>
                <a:ea typeface="Calibri" charset="0"/>
                <a:cs typeface="Calibri" charset="0"/>
              </a:defRPr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9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2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85" y="175887"/>
            <a:ext cx="8376312" cy="93595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885" y="1337308"/>
            <a:ext cx="8376312" cy="4606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885" y="6238493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0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3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54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57514"/>
            <a:ext cx="8563356" cy="9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057066"/>
            <a:ext cx="8563356" cy="456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41974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70A6E8-D0A8-4CFA-AFD9-F458D764C4F0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6416251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41974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charset="2"/>
        <a:buChar char="Ø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28" y="484872"/>
            <a:ext cx="8723871" cy="2250089"/>
          </a:xfrm>
        </p:spPr>
        <p:txBody>
          <a:bodyPr/>
          <a:lstStyle/>
          <a:p>
            <a:r>
              <a:rPr lang="en-US" sz="6000" cap="none" dirty="0"/>
              <a:t>Adversarial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67" y="3200401"/>
            <a:ext cx="8700228" cy="3175000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CS229</a:t>
            </a:r>
          </a:p>
          <a:p>
            <a:pPr algn="ctr"/>
            <a:r>
              <a:rPr lang="en-US" sz="2600" dirty="0" err="1"/>
              <a:t>Tengyu</a:t>
            </a:r>
            <a:r>
              <a:rPr lang="en-US" sz="2600" dirty="0"/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3642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"/>
    </mc:Choice>
    <mc:Fallback xmlns="">
      <p:transition spd="slow" advTm="166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8160-1EBC-014A-B83D-D655581D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Problems in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ABA87-30E4-3C43-B4F8-830F5EEE4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Adversarial training data</a:t>
            </a:r>
          </a:p>
          <a:p>
            <a:pPr lvl="1"/>
            <a:r>
              <a:rPr lang="en-US" dirty="0"/>
              <a:t> ML training data are often crowd-sourced or crawled from the web</a:t>
            </a:r>
          </a:p>
          <a:p>
            <a:pPr lvl="1"/>
            <a:r>
              <a:rPr lang="en-US" dirty="0"/>
              <a:t> Can malicious training data destroy the model, or create backdoors?</a:t>
            </a:r>
          </a:p>
          <a:p>
            <a:r>
              <a:rPr lang="en-US" dirty="0"/>
              <a:t> Adversarial test data</a:t>
            </a:r>
          </a:p>
          <a:p>
            <a:pPr lvl="1"/>
            <a:r>
              <a:rPr lang="en-US" dirty="0"/>
              <a:t> Adversarial test example can fool the classifier</a:t>
            </a:r>
          </a:p>
          <a:p>
            <a:r>
              <a:rPr lang="en-US" dirty="0"/>
              <a:t> Data privacy</a:t>
            </a:r>
          </a:p>
          <a:p>
            <a:pPr lvl="1"/>
            <a:r>
              <a:rPr lang="en-US" dirty="0"/>
              <a:t> If a model learned partially from data on your cell phone is made public, can others extract your personal information from the model?</a:t>
            </a:r>
          </a:p>
          <a:p>
            <a:r>
              <a:rPr lang="en-US" dirty="0"/>
              <a:t> Note: issues are not necessarily specific to modern ML; they existed before as well, but attracted less attention because ML didn’t work as well as it does today. </a:t>
            </a:r>
          </a:p>
        </p:txBody>
      </p:sp>
    </p:spTree>
    <p:extLst>
      <p:ext uri="{BB962C8B-B14F-4D97-AF65-F5344CB8AC3E}">
        <p14:creationId xmlns:p14="http://schemas.microsoft.com/office/powerpoint/2010/main" val="22767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8315-3D6B-6641-953D-BA8284C6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Examples at Test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9B7B7-B50F-F14D-A9B6-4CB316C8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66" y="1275970"/>
            <a:ext cx="7341267" cy="2904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DC515A-C448-DB4D-9BF6-31814568C1CF}"/>
              </a:ext>
            </a:extLst>
          </p:cNvPr>
          <p:cNvSpPr/>
          <p:nvPr/>
        </p:nvSpPr>
        <p:spPr>
          <a:xfrm>
            <a:off x="1009403" y="3194462"/>
            <a:ext cx="7588332" cy="42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B26D5-71ED-A54D-908F-7E2127E2286C}"/>
              </a:ext>
            </a:extLst>
          </p:cNvPr>
          <p:cNvSpPr/>
          <p:nvPr/>
        </p:nvSpPr>
        <p:spPr>
          <a:xfrm>
            <a:off x="4191990" y="3429000"/>
            <a:ext cx="1686296" cy="109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2FED95-5F8E-D943-AB2D-F986E1ED2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69" y="4647358"/>
            <a:ext cx="2651666" cy="17624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3E244B-D6EB-2B4A-900A-B4A10D21F219}"/>
              </a:ext>
            </a:extLst>
          </p:cNvPr>
          <p:cNvSpPr/>
          <p:nvPr/>
        </p:nvSpPr>
        <p:spPr>
          <a:xfrm>
            <a:off x="495052" y="4524499"/>
            <a:ext cx="5205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credit: </a:t>
            </a:r>
          </a:p>
          <a:p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Above: Explaining And Harnessing Adversarial Examples.  Ian J. </a:t>
            </a:r>
            <a:r>
              <a:rPr lang="en-US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Goodfellow</a:t>
            </a:r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Jonathon </a:t>
            </a:r>
            <a:r>
              <a:rPr lang="en-US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Shlens</a:t>
            </a:r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Christian </a:t>
            </a:r>
            <a:r>
              <a:rPr lang="en-US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Szegedy</a:t>
            </a:r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2015</a:t>
            </a:r>
          </a:p>
          <a:p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Right: Wikipedia</a:t>
            </a:r>
          </a:p>
          <a:p>
            <a:endParaRPr lang="en-US" sz="2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A85A-DC61-D64E-8848-F2877EAF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Adversarial Examples</a:t>
            </a:r>
          </a:p>
        </p:txBody>
      </p:sp>
      <p:pic>
        <p:nvPicPr>
          <p:cNvPr id="4" name="Synthesizing Robust Adversarial Examples_ Adversarial Turtle">
            <a:hlinkClick r:id="" action="ppaction://media"/>
            <a:extLst>
              <a:ext uri="{FF2B5EF4-FFF2-40B4-BE49-F238E27FC236}">
                <a16:creationId xmlns:a16="http://schemas.microsoft.com/office/drawing/2014/main" id="{4ADB1AF9-B8B2-894B-9E62-A49E94CA98E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13" y="1257071"/>
            <a:ext cx="6154853" cy="4923197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7C2929-9505-034A-86B8-588364014E37}"/>
              </a:ext>
            </a:extLst>
          </p:cNvPr>
          <p:cNvSpPr txBox="1">
            <a:spLocks/>
          </p:cNvSpPr>
          <p:nvPr/>
        </p:nvSpPr>
        <p:spPr>
          <a:xfrm>
            <a:off x="400050" y="1112066"/>
            <a:ext cx="8563356" cy="4563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A turtle that is almost always classified as a rifle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BFCC0-5E30-5B4C-BACF-7EF1630BCA76}"/>
              </a:ext>
            </a:extLst>
          </p:cNvPr>
          <p:cNvSpPr/>
          <p:nvPr/>
        </p:nvSpPr>
        <p:spPr>
          <a:xfrm>
            <a:off x="5978629" y="2569650"/>
            <a:ext cx="32722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[Synthesizing Robust Adversarial Examples Anish </a:t>
            </a:r>
            <a:r>
              <a:rPr lang="en-US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Athalye</a:t>
            </a:r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Logan Engstrom, Andrew Ilyas, Kevin Kwok, 2018]</a:t>
            </a:r>
          </a:p>
          <a:p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link: https://</a:t>
            </a:r>
            <a:r>
              <a:rPr lang="en-US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watch?v</a:t>
            </a:r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=YXy6oX1iNoA&amp;feature=</a:t>
            </a:r>
            <a:r>
              <a:rPr lang="en-US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endParaRPr lang="en-US" sz="2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4F69-E4C6-5747-B8B3-F0886199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6E6284-1580-5D4C-BA12-15D9AE161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Supervised learning with binary classification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={−1,1}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Training distributions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, clean test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Clean test accuracy: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&gt;0)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 Attack/threat model: can perturb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get adversarial example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Commonly-studied attack model: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 when coordinates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has average scale 1), such perturbation often does not affect human classification</a:t>
                </a:r>
              </a:p>
              <a:p>
                <a:r>
                  <a:rPr lang="en-US" dirty="0"/>
                  <a:t> Attacker’s goal: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Defender’s goal: maximize the robust test accuracy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with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&gt;0)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6E6284-1580-5D4C-BA12-15D9AE161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1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9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DB0B-0663-D440-9755-EB0D7678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1D372-324E-B946-A855-30A7DAB610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Fast gradient sign method (FGSM)</a:t>
                </a:r>
              </a:p>
              <a:p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be the loss function for training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Recall that small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correct </a:t>
                </a:r>
              </a:p>
              <a:p>
                <a:r>
                  <a:rPr lang="en-US" dirty="0"/>
                  <a:t> Attack: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Projected gradient descent (PGD)</a:t>
                </a:r>
              </a:p>
              <a:p>
                <a:r>
                  <a:rPr lang="en-US" dirty="0"/>
                  <a:t> Solve the optimization problem below by projected gradient ascent </a:t>
                </a:r>
              </a:p>
              <a:p>
                <a:pPr marL="0" indent="0" algn="ctr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ℓ(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1D372-324E-B946-A855-30A7DAB61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4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ED3A-3644-C94C-B9C7-48AC763F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Defense: Adversarial Training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85A13-6ACC-6F49-889E-8CFB68F235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solving the min-max problem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lit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sSup>
                                    <m:sSupPr>
                                      <m:ctrl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85A13-6ACC-6F49-889E-8CFB68F23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FABA4528-506B-434B-A7FD-FD670CA63B90}"/>
              </a:ext>
            </a:extLst>
          </p:cNvPr>
          <p:cNvSpPr/>
          <p:nvPr/>
        </p:nvSpPr>
        <p:spPr>
          <a:xfrm rot="5400000">
            <a:off x="5516088" y="694705"/>
            <a:ext cx="403762" cy="3479469"/>
          </a:xfrm>
          <a:prstGeom prst="rightBrace">
            <a:avLst>
              <a:gd name="adj1" fmla="val 6653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92FD6-45E8-EE4C-B241-93EF4E120C8C}"/>
              </a:ext>
            </a:extLst>
          </p:cNvPr>
          <p:cNvSpPr txBox="1"/>
          <p:nvPr/>
        </p:nvSpPr>
        <p:spPr>
          <a:xfrm>
            <a:off x="3776353" y="2868622"/>
            <a:ext cx="407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“best” adversarial examples the attacker can find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93EFC02-4AB8-094A-B897-523F8A1A8D80}"/>
              </a:ext>
            </a:extLst>
          </p:cNvPr>
          <p:cNvSpPr/>
          <p:nvPr/>
        </p:nvSpPr>
        <p:spPr>
          <a:xfrm rot="5400000">
            <a:off x="2320698" y="1703180"/>
            <a:ext cx="403762" cy="1462520"/>
          </a:xfrm>
          <a:prstGeom prst="rightBrace">
            <a:avLst>
              <a:gd name="adj1" fmla="val 6653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1DECE-06C8-8043-8798-48BD54A24FB7}"/>
              </a:ext>
            </a:extLst>
          </p:cNvPr>
          <p:cNvSpPr txBox="1"/>
          <p:nvPr/>
        </p:nvSpPr>
        <p:spPr>
          <a:xfrm>
            <a:off x="988113" y="2670709"/>
            <a:ext cx="3075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parameters for which no adversarial examples increases the loss much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286DF68-06D1-4145-A9B9-0ADDD05E1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4392877"/>
                <a:ext cx="8563356" cy="4563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2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2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dirty="0"/>
                  <a:t>Computational challenge: </a:t>
                </a:r>
              </a:p>
              <a:p>
                <a:r>
                  <a:rPr lang="en-US" dirty="0"/>
                  <a:t> the max cannot be evaluated exactly</a:t>
                </a:r>
              </a:p>
              <a:p>
                <a:r>
                  <a:rPr lang="en-US" dirty="0"/>
                  <a:t> heuristic: iteratively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Am empirically strong defense; but hard to scale to large datasets due to computational overheads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286DF68-06D1-4145-A9B9-0ADDD05E1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4392877"/>
                <a:ext cx="8563356" cy="4563836"/>
              </a:xfrm>
              <a:prstGeom prst="rect">
                <a:avLst/>
              </a:prstGeom>
              <a:blipFill>
                <a:blip r:embed="rId4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0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113336</TotalTime>
  <Words>474</Words>
  <Application>Microsoft Macintosh PowerPoint</Application>
  <PresentationFormat>On-screen Show (4:3)</PresentationFormat>
  <Paragraphs>55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Calibri Light</vt:lpstr>
      <vt:lpstr>Cambria Math</vt:lpstr>
      <vt:lpstr>Rockwell</vt:lpstr>
      <vt:lpstr>Rockwell Condensed</vt:lpstr>
      <vt:lpstr>Wingdings</vt:lpstr>
      <vt:lpstr>Wingdings 2</vt:lpstr>
      <vt:lpstr>HDOfficeLightV0</vt:lpstr>
      <vt:lpstr>Wood Type</vt:lpstr>
      <vt:lpstr>Adversarial Machine Learning</vt:lpstr>
      <vt:lpstr>Security Problems in Machine Learning</vt:lpstr>
      <vt:lpstr>Adversarial Examples at Test Time</vt:lpstr>
      <vt:lpstr>3D Adversarial Examples</vt:lpstr>
      <vt:lpstr>Formulation</vt:lpstr>
      <vt:lpstr>Attack Algorithms</vt:lpstr>
      <vt:lpstr>Defense: Adversarial Training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linear algebraic structure of word meanings</dc:title>
  <dc:creator>Tengyu Ma</dc:creator>
  <cp:lastModifiedBy>Tengyu Ma</cp:lastModifiedBy>
  <cp:revision>7046</cp:revision>
  <cp:lastPrinted>2017-02-15T19:12:40Z</cp:lastPrinted>
  <dcterms:created xsi:type="dcterms:W3CDTF">2015-11-04T02:59:43Z</dcterms:created>
  <dcterms:modified xsi:type="dcterms:W3CDTF">2019-06-04T05:43:54Z</dcterms:modified>
</cp:coreProperties>
</file>